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56" r:id="rId3"/>
    <p:sldId id="280" r:id="rId4"/>
    <p:sldId id="257" r:id="rId5"/>
    <p:sldId id="258" r:id="rId6"/>
    <p:sldId id="259" r:id="rId7"/>
    <p:sldId id="260" r:id="rId8"/>
    <p:sldId id="261" r:id="rId9"/>
    <p:sldId id="275" r:id="rId10"/>
    <p:sldId id="262" r:id="rId11"/>
    <p:sldId id="263" r:id="rId12"/>
    <p:sldId id="278" r:id="rId13"/>
    <p:sldId id="264" r:id="rId14"/>
    <p:sldId id="265" r:id="rId15"/>
    <p:sldId id="266" r:id="rId16"/>
    <p:sldId id="267" r:id="rId17"/>
    <p:sldId id="268" r:id="rId18"/>
    <p:sldId id="277" r:id="rId19"/>
    <p:sldId id="269" r:id="rId20"/>
    <p:sldId id="270" r:id="rId21"/>
    <p:sldId id="271" r:id="rId22"/>
    <p:sldId id="279" r:id="rId23"/>
    <p:sldId id="272" r:id="rId24"/>
    <p:sldId id="273" r:id="rId25"/>
    <p:sldId id="274" r:id="rId26"/>
    <p:sldId id="276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1B0"/>
    <a:srgbClr val="FF99CC"/>
    <a:srgbClr val="D1CCC8"/>
    <a:srgbClr val="788999"/>
    <a:srgbClr val="778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4" autoAdjust="0"/>
    <p:restoredTop sz="94660"/>
  </p:normalViewPr>
  <p:slideViewPr>
    <p:cSldViewPr snapToGrid="0">
      <p:cViewPr>
        <p:scale>
          <a:sx n="125" d="100"/>
          <a:sy n="125" d="100"/>
        </p:scale>
        <p:origin x="-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D3A81-0339-4714-B601-F4D02069F8DF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FFC8-FDB3-4C05-8E4F-C152785CE4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6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ea typeface="ＭＳ Ｐゴシック" pitchFamily="34" charset="-128"/>
            </a:endParaRP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CBA2660-F812-40AA-A7B6-93EEEDDCB9EE}" type="slidenum">
              <a:rPr lang="pt-BR" altLang="it-IT" sz="1200"/>
              <a:pPr eaLnBrk="1" hangingPunct="1"/>
              <a:t>1</a:t>
            </a:fld>
            <a:endParaRPr lang="pt-BR" altLang="it-IT" sz="1200"/>
          </a:p>
        </p:txBody>
      </p:sp>
    </p:spTree>
    <p:extLst>
      <p:ext uri="{BB962C8B-B14F-4D97-AF65-F5344CB8AC3E}">
        <p14:creationId xmlns:p14="http://schemas.microsoft.com/office/powerpoint/2010/main" val="166567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6193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7194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6252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922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930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8031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95602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2094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21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54129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9806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A62C-67FC-4CC9-9F56-CDD62F730D56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FE10-760E-40E9-8772-2418511206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17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803" y="454663"/>
            <a:ext cx="10353613" cy="5371360"/>
          </a:xfrm>
        </p:spPr>
        <p:txBody>
          <a:bodyPr/>
          <a:lstStyle/>
          <a:p>
            <a:pPr eaLnBrk="1" hangingPunct="1"/>
            <a: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  <a:t>PANORAMAS.</a:t>
            </a:r>
            <a:b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</a:br>
            <a: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  <a:t/>
            </a:r>
            <a:b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</a:br>
            <a: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  <a:t>Les Meilleurs</a:t>
            </a:r>
            <a:b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</a:br>
            <a: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  <a:t/>
            </a:r>
            <a:b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</a:br>
            <a: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  <a:t> points de vue</a:t>
            </a:r>
            <a:b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</a:br>
            <a: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  <a:t/>
            </a:r>
            <a:b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</a:br>
            <a:r>
              <a:rPr lang="pt-BR" altLang="it-IT" sz="3730">
                <a:solidFill>
                  <a:schemeClr val="bg1"/>
                </a:solidFill>
                <a:latin typeface="Goudy Stout" pitchFamily="18" charset="0"/>
                <a:ea typeface="ＭＳ Ｐゴシック" pitchFamily="34" charset="-128"/>
              </a:rPr>
              <a:t> du Monde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" b="23761"/>
          <a:stretch/>
        </p:blipFill>
        <p:spPr>
          <a:xfrm>
            <a:off x="0" y="0"/>
            <a:ext cx="12192000" cy="69802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73570" y="1146752"/>
            <a:ext cx="826476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96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88999"/>
                </a:solidFill>
                <a:effectLst>
                  <a:glow rad="1435100">
                    <a:schemeClr val="bg1">
                      <a:alpha val="71000"/>
                    </a:schemeClr>
                  </a:glow>
                </a:effectLst>
              </a:rPr>
              <a:t>5. </a:t>
            </a:r>
            <a:r>
              <a:rPr lang="it-IT" sz="96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88999"/>
                </a:solidFill>
                <a:effectLst>
                  <a:glow rad="1435100">
                    <a:schemeClr val="bg1">
                      <a:alpha val="71000"/>
                    </a:schemeClr>
                  </a:glow>
                </a:effectLst>
              </a:rPr>
              <a:t>avgust</a:t>
            </a:r>
            <a:r>
              <a:rPr lang="it-IT" sz="96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88999"/>
                </a:solidFill>
                <a:effectLst>
                  <a:glow rad="1435100">
                    <a:schemeClr val="bg1">
                      <a:alpha val="71000"/>
                    </a:schemeClr>
                  </a:glow>
                </a:effectLst>
              </a:rPr>
              <a:t> 1872</a:t>
            </a:r>
            <a:endParaRPr lang="it-IT" sz="9600" b="1" dirty="0">
              <a:ln w="6600">
                <a:solidFill>
                  <a:schemeClr val="bg1"/>
                </a:solidFill>
                <a:prstDash val="solid"/>
              </a:ln>
              <a:solidFill>
                <a:srgbClr val="788999"/>
              </a:solidFill>
              <a:effectLst>
                <a:glow rad="1435100">
                  <a:schemeClr val="bg1">
                    <a:alpha val="71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756743"/>
      </p:ext>
    </p:extLst>
  </p:cSld>
  <p:clrMapOvr>
    <a:masterClrMapping/>
  </p:clrMapOvr>
  <p:transition spd="slow">
    <p:wipe/>
    <p:sndAc>
      <p:stSnd loop="1">
        <p:snd r:embed="rId3" name="101 Strings - American Trilog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sa sono le sorgenti d'acqua e perché sono così importan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-280" b="12211"/>
          <a:stretch/>
        </p:blipFill>
        <p:spPr bwMode="auto">
          <a:xfrm>
            <a:off x="-35169" y="0"/>
            <a:ext cx="12227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7906" y="182311"/>
            <a:ext cx="11934093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3200" b="1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Duhovno</a:t>
            </a:r>
            <a:r>
              <a:rPr lang="it-IT" sz="3200" b="1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ozračje</a:t>
            </a:r>
            <a:r>
              <a:rPr lang="it-IT" sz="3200" b="1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3200" b="1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katerm</a:t>
            </a:r>
            <a:r>
              <a:rPr lang="it-IT" sz="3200" b="1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3200" b="1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bila</a:t>
            </a:r>
            <a:r>
              <a:rPr lang="it-IT" sz="3200" b="1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ustanovIjena</a:t>
            </a:r>
            <a:r>
              <a:rPr lang="it-IT" sz="3200" b="1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Družba</a:t>
            </a:r>
            <a:endParaRPr lang="it-IT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podlagi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zgodovinskih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karizmatičnih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virov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podoživljamo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dogodek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ustanovitve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Družbe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Morneseju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5.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avgusta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1872, da bi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dojele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"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vzdušje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" in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ponovno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pogledale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dogodek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luči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življenja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Družbe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danes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8"/>
          <a:stretch/>
        </p:blipFill>
        <p:spPr>
          <a:xfrm rot="5400000">
            <a:off x="7891557" y="2715722"/>
            <a:ext cx="4467225" cy="364588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14175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90 Aged Antique Textured Patterned Paper From 1930's Stock Photos, Pictures 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2979" y="976781"/>
            <a:ext cx="6808693" cy="47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90 Aged Antique Textured Patterned Paper From 1930's Stock Photos, Pictures 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8155" y="-435909"/>
            <a:ext cx="6808692" cy="756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4422" y="1940541"/>
            <a:ext cx="4413889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950"/>
              </a:spcAft>
            </a:pP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Vzdušje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Cerkvi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Škofova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navzočnost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pri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ustanovitvi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Družbe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FMA,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jo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potrjuje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njegov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podpis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na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Zapisniku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o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ustanovitvi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zapečati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cerkveno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obzorje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v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katerem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je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bila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Družba</a:t>
            </a:r>
            <a:r>
              <a:rPr lang="it-IT" sz="20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ustanovljena</a:t>
            </a:r>
            <a:r>
              <a:rPr lang="it-IT" sz="20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. 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83480" y="529361"/>
            <a:ext cx="68919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endary Hands PERSONAL USE DE" panose="02000000000000000000" pitchFamily="2" charset="0"/>
              </a:rPr>
              <a:t>Za </a:t>
            </a:r>
            <a:r>
              <a:rPr lang="it-IT" sz="2000" dirty="0" err="1">
                <a:latin typeface="Calendary Hands PERSONAL USE DE" panose="02000000000000000000" pitchFamily="2" charset="0"/>
              </a:rPr>
              <a:t>zapis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zgoraj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navedenega</a:t>
            </a:r>
            <a:r>
              <a:rPr lang="it-IT" sz="2000" dirty="0">
                <a:latin typeface="Calendary Hands PERSONAL USE DE" panose="02000000000000000000" pitchFamily="2" charset="0"/>
              </a:rPr>
              <a:t> je </a:t>
            </a:r>
            <a:r>
              <a:rPr lang="it-IT" sz="2000" dirty="0" err="1">
                <a:latin typeface="Calendary Hands PERSONAL USE DE" panose="02000000000000000000" pitchFamily="2" charset="0"/>
              </a:rPr>
              <a:t>bil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sestavljen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pričujoči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zapisnik</a:t>
            </a:r>
            <a:r>
              <a:rPr lang="it-IT" sz="2000" dirty="0">
                <a:latin typeface="Calendary Hands PERSONAL USE DE" panose="02000000000000000000" pitchFamily="2" charset="0"/>
              </a:rPr>
              <a:t>, </a:t>
            </a:r>
            <a:r>
              <a:rPr lang="it-IT" sz="2000" dirty="0" err="1">
                <a:latin typeface="Calendary Hands PERSONAL USE DE" panose="02000000000000000000" pitchFamily="2" charset="0"/>
              </a:rPr>
              <a:t>katerega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kopija</a:t>
            </a:r>
            <a:r>
              <a:rPr lang="it-IT" sz="2000" dirty="0">
                <a:latin typeface="Calendary Hands PERSONAL USE DE" panose="02000000000000000000" pitchFamily="2" charset="0"/>
              </a:rPr>
              <a:t> bo </a:t>
            </a:r>
            <a:r>
              <a:rPr lang="it-IT" sz="2000" dirty="0" err="1">
                <a:latin typeface="Calendary Hands PERSONAL USE DE" panose="02000000000000000000" pitchFamily="2" charset="0"/>
              </a:rPr>
              <a:t>po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nalogu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monsinjorja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škofa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shranjena</a:t>
            </a:r>
            <a:r>
              <a:rPr lang="it-IT" sz="2000" dirty="0">
                <a:latin typeface="Calendary Hands PERSONAL USE DE" panose="02000000000000000000" pitchFamily="2" charset="0"/>
              </a:rPr>
              <a:t> v </a:t>
            </a:r>
            <a:r>
              <a:rPr lang="it-IT" sz="2000" dirty="0" err="1">
                <a:latin typeface="Calendary Hands PERSONAL USE DE" panose="02000000000000000000" pitchFamily="2" charset="0"/>
              </a:rPr>
              <a:t>župnijskem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arhivu</a:t>
            </a:r>
            <a:r>
              <a:rPr lang="it-IT" sz="2000" dirty="0">
                <a:latin typeface="Calendary Hands PERSONAL USE DE" panose="02000000000000000000" pitchFamily="2" charset="0"/>
              </a:rPr>
              <a:t> v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Morneseju</a:t>
            </a:r>
            <a:r>
              <a:rPr lang="it-IT" sz="2000" dirty="0">
                <a:latin typeface="Calendary Hands PERSONAL USE DE" panose="02000000000000000000" pitchFamily="2" charset="0"/>
              </a:rPr>
              <a:t>, </a:t>
            </a:r>
            <a:r>
              <a:rPr lang="it-IT" sz="2000" dirty="0" err="1">
                <a:latin typeface="Calendary Hands PERSONAL USE DE" panose="02000000000000000000" pitchFamily="2" charset="0"/>
              </a:rPr>
              <a:t>druga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kopija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pa</a:t>
            </a:r>
            <a:r>
              <a:rPr lang="it-IT" sz="2000" dirty="0">
                <a:latin typeface="Calendary Hands PERSONAL USE DE" panose="02000000000000000000" pitchFamily="2" charset="0"/>
              </a:rPr>
              <a:t> v </a:t>
            </a:r>
            <a:r>
              <a:rPr lang="it-IT" sz="2000" dirty="0" err="1">
                <a:latin typeface="Calendary Hands PERSONAL USE DE" panose="02000000000000000000" pitchFamily="2" charset="0"/>
              </a:rPr>
              <a:t>škofijski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>
                <a:latin typeface="Calendary Hands PERSONAL USE DE" panose="02000000000000000000" pitchFamily="2" charset="0"/>
              </a:rPr>
              <a:t>kuriji</a:t>
            </a:r>
            <a:r>
              <a:rPr lang="it-IT" sz="2000" dirty="0">
                <a:latin typeface="Calendary Hands PERSONAL USE DE" panose="02000000000000000000" pitchFamily="2" charset="0"/>
              </a:rPr>
              <a:t> v </a:t>
            </a:r>
            <a:r>
              <a:rPr lang="it-IT" sz="2000" dirty="0" err="1">
                <a:latin typeface="Calendary Hands PERSONAL USE DE" panose="02000000000000000000" pitchFamily="2" charset="0"/>
              </a:rPr>
              <a:t>Acquiju</a:t>
            </a:r>
            <a:r>
              <a:rPr lang="it-IT" sz="2000" dirty="0">
                <a:latin typeface="Calendary Hands PERSONAL USE DE" panose="02000000000000000000" pitchFamily="2" charset="0"/>
              </a:rPr>
              <a:t>+. </a:t>
            </a:r>
            <a:endParaRPr lang="it-IT" sz="2000" dirty="0" smtClean="0">
              <a:latin typeface="Calendary Hands PERSONAL USE DE" panose="02000000000000000000" pitchFamily="2" charset="0"/>
            </a:endParaRPr>
          </a:p>
          <a:p>
            <a:endParaRPr lang="it-IT" sz="2000" dirty="0" smtClean="0">
              <a:latin typeface="Calendary Hands PERSONAL USE DE" panose="02000000000000000000" pitchFamily="2" charset="0"/>
            </a:endParaRPr>
          </a:p>
          <a:p>
            <a:r>
              <a:rPr lang="it-IT" sz="2000" dirty="0" smtClean="0">
                <a:latin typeface="Calendary Hands PERSONAL USE DE" panose="02000000000000000000" pitchFamily="2" charset="0"/>
              </a:rPr>
              <a:t>Giuseppe Maria, </a:t>
            </a:r>
            <a:r>
              <a:rPr lang="it-IT" sz="2000" dirty="0" err="1">
                <a:latin typeface="Calendary Hands PERSONAL USE DE" panose="02000000000000000000" pitchFamily="2" charset="0"/>
              </a:rPr>
              <a:t>škof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endParaRPr lang="it-IT" sz="2000" dirty="0" smtClean="0">
              <a:latin typeface="Calendary Hands PERSONAL USE DE" panose="02000000000000000000" pitchFamily="2" charset="0"/>
            </a:endParaRPr>
          </a:p>
          <a:p>
            <a:r>
              <a:rPr lang="it-IT" sz="2000" dirty="0" err="1" smtClean="0">
                <a:latin typeface="Calendary Hands PERSONAL USE DE" panose="02000000000000000000" pitchFamily="2" charset="0"/>
              </a:rPr>
              <a:t>duhovnik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  <a:r>
              <a:rPr lang="it-IT" sz="2000" dirty="0">
                <a:latin typeface="Calendary Hands PERSONAL USE DE" panose="02000000000000000000" pitchFamily="2" charset="0"/>
              </a:rPr>
              <a:t>Domenico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Pestarino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, </a:t>
            </a:r>
            <a:r>
              <a:rPr lang="it-IT" sz="2000" dirty="0" err="1">
                <a:latin typeface="Calendary Hands PERSONAL USE DE" panose="02000000000000000000" pitchFamily="2" charset="0"/>
              </a:rPr>
              <a:t>r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avnatelj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Družbe</a:t>
            </a:r>
            <a:endParaRPr lang="it-IT" sz="2000" dirty="0" smtClean="0">
              <a:latin typeface="Calendary Hands PERSONAL USE DE" panose="02000000000000000000" pitchFamily="2" charset="0"/>
            </a:endParaRPr>
          </a:p>
          <a:p>
            <a:r>
              <a:rPr lang="it-IT" sz="2000" dirty="0" smtClean="0">
                <a:latin typeface="Calendary Hands PERSONAL USE DE" panose="02000000000000000000" pitchFamily="2" charset="0"/>
              </a:rPr>
              <a:t>Olivieri Raimondo,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kanonik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in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prelat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stolnice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v Acqui </a:t>
            </a:r>
            <a:br>
              <a:rPr lang="it-IT" sz="2000" dirty="0" smtClean="0">
                <a:latin typeface="Calendary Hands PERSONAL USE DE" panose="02000000000000000000" pitchFamily="2" charset="0"/>
              </a:rPr>
            </a:br>
            <a:r>
              <a:rPr lang="it-IT" sz="2000" dirty="0" smtClean="0">
                <a:latin typeface="Calendary Hands PERSONAL USE DE" panose="02000000000000000000" pitchFamily="2" charset="0"/>
              </a:rPr>
              <a:t>Marco </a:t>
            </a:r>
            <a:r>
              <a:rPr lang="it-IT" sz="2000" dirty="0" err="1">
                <a:latin typeface="Calendary Hands PERSONAL USE DE" panose="02000000000000000000" pitchFamily="2" charset="0"/>
              </a:rPr>
              <a:t>Mallarini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Prior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in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dekan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iz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Canelli </a:t>
            </a:r>
          </a:p>
          <a:p>
            <a:r>
              <a:rPr lang="it-IT" sz="2000" dirty="0" smtClean="0">
                <a:latin typeface="Calendary Hands PERSONAL USE DE" panose="02000000000000000000" pitchFamily="2" charset="0"/>
              </a:rPr>
              <a:t>Carlo </a:t>
            </a:r>
            <a:r>
              <a:rPr lang="it-IT" sz="2000" dirty="0">
                <a:latin typeface="Calendary Hands PERSONAL USE DE" panose="02000000000000000000" pitchFamily="2" charset="0"/>
              </a:rPr>
              <a:t>Valle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prošt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in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župnik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v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Morneseju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</a:p>
          <a:p>
            <a:r>
              <a:rPr lang="it-IT" sz="2000" dirty="0" err="1" smtClean="0">
                <a:latin typeface="Calendary Hands PERSONAL USE DE" panose="02000000000000000000" pitchFamily="2" charset="0"/>
              </a:rPr>
              <a:t>Pestarino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duhovnik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Giuseppe</a:t>
            </a:r>
            <a:r>
              <a:rPr lang="it-IT" sz="2000" dirty="0">
                <a:latin typeface="Calendary Hands PERSONAL USE DE" panose="02000000000000000000" pitchFamily="2" charset="0"/>
              </a:rPr>
              <a:t>,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priča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</a:p>
          <a:p>
            <a:r>
              <a:rPr lang="it-IT" sz="2000" dirty="0" smtClean="0">
                <a:latin typeface="Calendary Hands PERSONAL USE DE" panose="02000000000000000000" pitchFamily="2" charset="0"/>
              </a:rPr>
              <a:t>Ferraris </a:t>
            </a:r>
            <a:r>
              <a:rPr lang="it-IT" sz="2000" dirty="0" err="1">
                <a:latin typeface="Calendary Hands PERSONAL USE DE" panose="02000000000000000000" pitchFamily="2" charset="0"/>
              </a:rPr>
              <a:t>duhovnik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Tommaso, </a:t>
            </a:r>
            <a:r>
              <a:rPr lang="it-IT" sz="2000" dirty="0" err="1">
                <a:latin typeface="Calendary Hands PERSONAL USE DE" panose="02000000000000000000" pitchFamily="2" charset="0"/>
              </a:rPr>
              <a:t>priča</a:t>
            </a:r>
            <a:r>
              <a:rPr lang="it-IT" sz="2000" dirty="0">
                <a:latin typeface="Calendary Hands PERSONAL USE DE" panose="02000000000000000000" pitchFamily="2" charset="0"/>
              </a:rPr>
              <a:t> </a:t>
            </a:r>
            <a:endParaRPr lang="it-IT" sz="2000" dirty="0" smtClean="0">
              <a:latin typeface="Calendary Hands PERSONAL USE DE" panose="02000000000000000000" pitchFamily="2" charset="0"/>
            </a:endParaRPr>
          </a:p>
          <a:p>
            <a:r>
              <a:rPr lang="it-IT" sz="2000" dirty="0" err="1" smtClean="0">
                <a:latin typeface="Calendary Hands PERSONAL USE DE" panose="02000000000000000000" pitchFamily="2" charset="0"/>
              </a:rPr>
              <a:t>duhovnik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  <a:r>
              <a:rPr lang="it-IT" sz="2000" dirty="0">
                <a:latin typeface="Calendary Hands PERSONAL USE DE" panose="02000000000000000000" pitchFamily="2" charset="0"/>
              </a:rPr>
              <a:t>Francesco 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Berta,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škofijski</a:t>
            </a:r>
            <a:r>
              <a:rPr lang="it-IT" sz="2000" dirty="0" smtClean="0">
                <a:latin typeface="Calendary Hands PERSONAL USE DE" panose="02000000000000000000" pitchFamily="2" charset="0"/>
              </a:rPr>
              <a:t> </a:t>
            </a:r>
            <a:r>
              <a:rPr lang="it-IT" sz="2000" dirty="0" err="1" smtClean="0">
                <a:latin typeface="Calendary Hands PERSONAL USE DE" panose="02000000000000000000" pitchFamily="2" charset="0"/>
              </a:rPr>
              <a:t>tajnik</a:t>
            </a:r>
            <a:endParaRPr lang="it-IT" sz="2000" dirty="0">
              <a:latin typeface="Calendary Hands PERSONAL USE DE" panose="02000000000000000000" pitchFamily="2" charset="0"/>
            </a:endParaRPr>
          </a:p>
        </p:txBody>
      </p:sp>
      <p:pic>
        <p:nvPicPr>
          <p:cNvPr id="1028" name="Picture 4" descr="Una Memoria che si fa storia • Istituto Figlie di Maria Ausiliat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32" y="4474568"/>
            <a:ext cx="2317198" cy="192327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381000" dist="254000" dir="1860000" algn="ctr" rotWithShape="0">
              <a:srgbClr val="00000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lati di San Giuseppe, sempre al servizio di giovani e pove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8" y="318025"/>
            <a:ext cx="2440986" cy="162251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06400" dist="177800" dir="2100000" algn="ctr" rotWithShape="0">
              <a:srgbClr val="000000">
                <a:alpha val="8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10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radice più profonda del mondo è africana e supera in lunghezza la Torre  di P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3875" y="4114265"/>
            <a:ext cx="11839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sl-SI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„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Njiva</a:t>
            </a:r>
            <a:r>
              <a:rPr lang="sl-SI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“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kateri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se je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ukoreninila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majhna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skupina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hčera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Brezmadežne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je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bila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župnija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škofija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: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začelo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se je 9.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decembra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1855 (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eno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leto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razglasitvi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dogme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o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brezmadežnem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spočetju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Device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Marije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) 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župniji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31.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maja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1857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škof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uradno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potrdil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.</a:t>
            </a: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52065"/>
            <a:ext cx="4057650" cy="22824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81" y="1143388"/>
            <a:ext cx="5307434" cy="298543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2" descr="Perchè &quot;Mornese&quot; - Associazione Mornese - Liguria OD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88398"/>
            <a:ext cx="4048125" cy="12745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06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l mistero del Suo Sangue versato - Veritatemincarit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b="5819"/>
          <a:stretch/>
        </p:blipFill>
        <p:spPr bwMode="auto">
          <a:xfrm>
            <a:off x="0" y="0"/>
            <a:ext cx="1230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4800" y="1304836"/>
            <a:ext cx="3581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Prve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hčere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Marije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Pomočnice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so bile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vključene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vpletene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v don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Boskove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velike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"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sanje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": "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Poskrbeti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moram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, da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Jezusova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kri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ne bo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zaman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prelita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ne za fante in ne za 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dekleta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. </a:t>
            </a:r>
            <a:r>
              <a:rPr lang="it-IT" sz="1400" dirty="0" smtClean="0">
                <a:latin typeface="Merriweather"/>
                <a:ea typeface="Times New Roman" panose="02020603050405020304" pitchFamily="18" charset="0"/>
              </a:rPr>
              <a:t>(</a:t>
            </a:r>
            <a:r>
              <a:rPr lang="it-IT" sz="1400" dirty="0">
                <a:latin typeface="Merriweather"/>
                <a:ea typeface="Times New Roman" panose="02020603050405020304" pitchFamily="18" charset="0"/>
              </a:rPr>
              <a:t>MB VII 218).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0" name="Picture 6" descr="Giovani | Provincia di Luc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6" y="3051436"/>
            <a:ext cx="6030060" cy="253021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35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inio Corrêa de Oliveira: Dagli scritti di Don Bosco sull'Isl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/>
          <a:stretch/>
        </p:blipFill>
        <p:spPr bwMode="auto">
          <a:xfrm>
            <a:off x="0" y="-1"/>
            <a:ext cx="12191999" cy="68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19399" y="337622"/>
            <a:ext cx="5248275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Don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Bosko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leta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1880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lastnoročno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potrdil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izvolitev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matere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Mazzarello in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zapisal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950"/>
              </a:spcAft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"Boga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prosim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naj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vse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[FMA]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vcepi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duha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ljubezni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gorečnosti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da bo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ta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naša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skromna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kongregacija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številčno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rasla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se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širila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še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druge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in nato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še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bolj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oddaljene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dežele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sveta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..."</a:t>
            </a:r>
            <a:r>
              <a:rPr lang="it-IT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(</a:t>
            </a:r>
            <a:r>
              <a:rPr lang="it-IT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Orme di vita tracce di futuro D 118).</a:t>
            </a:r>
            <a:endParaRPr lang="it-IT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8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 perdono insegnato da Gesù fu veramente una novità assolut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5238"/>
          <a:stretch/>
        </p:blipFill>
        <p:spPr bwMode="auto">
          <a:xfrm>
            <a:off x="0" y="0"/>
            <a:ext cx="1219200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7175" y="209461"/>
            <a:ext cx="11677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0"/>
              </a:spcAft>
            </a:pP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Bogu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posvečeni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bodo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misijonarji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zlasti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če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bodo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nenehno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poglabljali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zavest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da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jih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Bog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poklical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izbral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da bi bili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vidna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znamenja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Kristusa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svetu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. (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prim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. 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VC 25).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"/>
          <a:stretch/>
        </p:blipFill>
        <p:spPr>
          <a:xfrm>
            <a:off x="3057525" y="3496201"/>
            <a:ext cx="5324476" cy="376969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39130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a germinazione del seme: epigeo e ipogeo - Coltivo da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8405" y="204142"/>
            <a:ext cx="3988826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3200" b="1" dirty="0" err="1" smtClean="0">
                <a:solidFill>
                  <a:srgbClr val="FF6600"/>
                </a:solidFill>
                <a:latin typeface="Merriweather"/>
                <a:ea typeface="Times New Roman" panose="02020603050405020304" pitchFamily="18" charset="0"/>
              </a:rPr>
              <a:t>Ozračje</a:t>
            </a:r>
            <a:r>
              <a:rPr lang="it-IT" sz="3200" b="1" dirty="0" smtClean="0">
                <a:solidFill>
                  <a:srgbClr val="FF6600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FF6600"/>
                </a:solidFill>
                <a:latin typeface="Merriweather"/>
                <a:ea typeface="Times New Roman" panose="02020603050405020304" pitchFamily="18" charset="0"/>
              </a:rPr>
              <a:t>Velike</a:t>
            </a:r>
            <a:r>
              <a:rPr lang="it-IT" sz="3200" b="1" dirty="0">
                <a:solidFill>
                  <a:srgbClr val="FF6600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FF6600"/>
                </a:solidFill>
                <a:latin typeface="Merriweather"/>
                <a:ea typeface="Times New Roman" panose="02020603050405020304" pitchFamily="18" charset="0"/>
              </a:rPr>
              <a:t>noči</a:t>
            </a:r>
            <a:endParaRPr lang="it-IT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8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Družba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FMA je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zakoreninjena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Jezusovi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velikonočni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skrivnosti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v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njegovem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trpljejnju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smrti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vstajenju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800" dirty="0"/>
          </a:p>
        </p:txBody>
      </p:sp>
      <p:grpSp>
        <p:nvGrpSpPr>
          <p:cNvPr id="3" name="Gruppo 2"/>
          <p:cNvGrpSpPr/>
          <p:nvPr/>
        </p:nvGrpSpPr>
        <p:grpSpPr>
          <a:xfrm>
            <a:off x="-90638" y="-170522"/>
            <a:ext cx="12352488" cy="7028521"/>
            <a:chOff x="-90638" y="-170522"/>
            <a:chExt cx="12352488" cy="7028521"/>
          </a:xfrm>
        </p:grpSpPr>
        <p:pic>
          <p:nvPicPr>
            <p:cNvPr id="7" name="Picture 4" descr="La germinazione del seme: epigeo e ipogeo - Coltivo da m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00" t="5916"/>
            <a:stretch/>
          </p:blipFill>
          <p:spPr bwMode="auto">
            <a:xfrm>
              <a:off x="9525000" y="-28576"/>
              <a:ext cx="273685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surbone_sommario_mornese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638" y="3838574"/>
              <a:ext cx="3449374" cy="2468219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Primera expedición misionera AMÉRICA!! - YouTube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953" y="4249051"/>
              <a:ext cx="3478597" cy="2608948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Dal Monferrato alle Terre della “Fine del Mondo” - FMA Figlie di Maria  Ausiliatr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20" y="3512992"/>
              <a:ext cx="5357680" cy="3247078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l Kerygma - Desiderio Francescan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7" r="3942" b="4587"/>
            <a:stretch/>
          </p:blipFill>
          <p:spPr bwMode="auto">
            <a:xfrm>
              <a:off x="4185251" y="-170522"/>
              <a:ext cx="2715086" cy="3801243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ttangolo 11"/>
          <p:cNvSpPr/>
          <p:nvPr/>
        </p:nvSpPr>
        <p:spPr>
          <a:xfrm>
            <a:off x="6420168" y="533961"/>
            <a:ext cx="56677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Rodi se in 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rodovitna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znamenju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trpljenja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Prve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FMA so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uboge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jim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nasprotujejo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jih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ožigosajo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podvržene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nerazumevanju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ter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kmalu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boleznim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izstopom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prezgodnjim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smrtim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56358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0" y="-1"/>
            <a:ext cx="12192000" cy="6849085"/>
            <a:chOff x="0" y="-1"/>
            <a:chExt cx="12192000" cy="6849085"/>
          </a:xfrm>
        </p:grpSpPr>
        <p:pic>
          <p:nvPicPr>
            <p:cNvPr id="1026" name="Picture 2" descr="Raccolta e Conservazione di erbe, radici, semi e frutti a scopo  officinale/esoterico - Il Bagatto e la Papess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57"/>
            <a:stretch/>
          </p:blipFill>
          <p:spPr bwMode="auto">
            <a:xfrm>
              <a:off x="0" y="-1"/>
              <a:ext cx="12192000" cy="684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lio essenziale di nardo, unguento pregiato del mondo antico – VitAnt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5" y="3891444"/>
              <a:ext cx="3590926" cy="2383477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ttangolo 1"/>
          <p:cNvSpPr/>
          <p:nvPr/>
        </p:nvSpPr>
        <p:spPr>
          <a:xfrm>
            <a:off x="466725" y="233924"/>
            <a:ext cx="4727576" cy="595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Don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Bosko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jih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je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dan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ustanovitve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ganjen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opazoval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jim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je s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prispodobo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narde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pomagal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vstopiti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logiko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velikonočne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skrivnosti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950"/>
              </a:spcAft>
            </a:pPr>
            <a:r>
              <a:rPr lang="sl-SI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„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Med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zelo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majhnimi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rastlinami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ena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je zelo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dišeča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: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narda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pogosto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omenjena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Svetem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pismu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. (...)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Toda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ali veste,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kaj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potrebno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da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narda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lepo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diši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?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Dobro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jo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je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treba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zdrobiti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. </a:t>
            </a:r>
            <a:endParaRPr lang="it-IT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51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 Fiore del mese: nardo - Verdissi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45" y="0"/>
            <a:ext cx="1236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296025" y="213836"/>
            <a:ext cx="55054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Zato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ne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obžalujte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če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boste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morale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trpeti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.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Kdor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trpi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za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Jezusa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Kristusa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bo z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njim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tudi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večno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kraljeval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. (...) Da,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lahko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vam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zagotovim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da bo </a:t>
            </a:r>
            <a:r>
              <a:rPr lang="it-IT" sz="2800" i="1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imela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Družba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bogato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prihodnost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če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boste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ostale </a:t>
            </a:r>
            <a:r>
              <a:rPr lang="it-IT" sz="2800" i="1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preproste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i="1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uboge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in </a:t>
            </a:r>
            <a:r>
              <a:rPr lang="it-IT" sz="2800" i="1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ponižne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.</a:t>
            </a:r>
            <a:r>
              <a:rPr lang="sl-SI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“</a:t>
            </a:r>
            <a:r>
              <a:rPr lang="it-IT" sz="2800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i="1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(Cronistoria I 305).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6" name="Picture 8" descr="Gli aiuti all'Ucraina • Istituto Figlie di Maria Ausiliat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6" y="365709"/>
            <a:ext cx="4591049" cy="306329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58800" dist="279400" dir="2340000" algn="ctr" rotWithShape="0">
              <a:srgbClr val="000000">
                <a:alpha val="8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cini all'Ucraina • Istituto Figlie di Maria Ausiliatri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b="8092"/>
          <a:stretch/>
        </p:blipFill>
        <p:spPr bwMode="auto">
          <a:xfrm rot="20280121">
            <a:off x="543559" y="3307701"/>
            <a:ext cx="3664909" cy="2828023"/>
          </a:xfrm>
          <a:prstGeom prst="rect">
            <a:avLst/>
          </a:prstGeom>
          <a:noFill/>
          <a:effectLst>
            <a:outerShdw blurRad="635000" dist="431800" dir="1980000" algn="ctr" rotWithShape="0">
              <a:srgbClr val="000000">
                <a:alpha val="8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10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 6 sfumature del coraggio (citazioni ed esercizi per aiutarvi ad essere  più coraggiosi) - Psicologo Mil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" b="7087"/>
          <a:stretch/>
        </p:blipFill>
        <p:spPr bwMode="auto">
          <a:xfrm>
            <a:off x="-95250" y="-9525"/>
            <a:ext cx="1228725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9075" y="66228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950"/>
              </a:spcAft>
            </a:pP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Beseda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"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pogum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",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jo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mati Mazzarello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pogosto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ponavlja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je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izrečena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ob</a:t>
            </a:r>
            <a:r>
              <a:rPr lang="it-IT" sz="36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izkušnji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resnično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potrebuje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tolažbo</a:t>
            </a:r>
            <a:r>
              <a:rPr lang="it-IT" sz="36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36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pogum</a:t>
            </a:r>
            <a:r>
              <a:rPr lang="it-IT" sz="36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.</a:t>
            </a:r>
            <a:endParaRPr lang="it-I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20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99"/>
            <a:ext cx="7326934" cy="54952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261514" y="6274355"/>
            <a:ext cx="293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Besedilo</a:t>
            </a:r>
            <a:r>
              <a:rPr lang="it-IT" dirty="0" smtClean="0"/>
              <a:t>: s. Piera Cavaglià</a:t>
            </a:r>
            <a:endParaRPr lang="it-IT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012180" y="693480"/>
            <a:ext cx="41042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600" dirty="0" smtClean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</a:rPr>
              <a:t>Datum </a:t>
            </a:r>
          </a:p>
          <a:p>
            <a:r>
              <a:rPr lang="sl-SI" sz="9600" dirty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</a:rPr>
              <a:t> </a:t>
            </a:r>
            <a:r>
              <a:rPr lang="sl-SI" sz="9600" dirty="0" smtClean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</a:rPr>
              <a:t>  milosti</a:t>
            </a:r>
            <a:endParaRPr lang="sl-SI" sz="9600" dirty="0">
              <a:solidFill>
                <a:schemeClr val="tx2">
                  <a:lumMod val="75000"/>
                </a:schemeClr>
              </a:solidFill>
              <a:latin typeface="Birds of Paradise 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61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on Maria verso il 150° dell'Istituto • Istituto Figlie di Maria  Ausiliatr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9838"/>
          <a:stretch/>
        </p:blipFill>
        <p:spPr bwMode="auto">
          <a:xfrm>
            <a:off x="0" y="0"/>
            <a:ext cx="12450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7675" y="351522"/>
            <a:ext cx="7962900" cy="39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Marijansko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ozračje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Zakaj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je don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Bosko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za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začetek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ženske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redovne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družbe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izbral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pot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Morneseja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?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Poleg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preprostosti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teh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mladih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žensk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velikodušne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požrtvovalne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predanosti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dekletom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v vasi,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življenja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skupnosti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goreče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ljubezni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do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Jezusa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je tu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še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močna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ljubezen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do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Marije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. 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Kjer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Marija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je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prihodnost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in don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Bosko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je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računal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na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prihodnost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.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30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/>
          <a:stretch/>
        </p:blipFill>
        <p:spPr>
          <a:xfrm rot="16200000">
            <a:off x="2628900" y="-2628899"/>
            <a:ext cx="6867524" cy="1212532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4800" y="3478852"/>
            <a:ext cx="53816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Prva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hiša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se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imenuje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"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Marijina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hiša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",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kot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jo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je rada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opredelila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mati Mazzarello.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Tako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v 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Morneseju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kot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v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Nizzi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Monferrato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Marija</a:t>
            </a:r>
            <a:r>
              <a:rPr lang="it-IT" sz="28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ni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gostja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ampak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gostiteljica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.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Velja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za </a:t>
            </a:r>
            <a:r>
              <a:rPr lang="it-IT" sz="28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ravnateljico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vodnico</a:t>
            </a:r>
            <a:r>
              <a:rPr lang="it-IT" sz="28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, mater. 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1960541"/>
            <a:ext cx="5810250" cy="47987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30" name="Picture 6" descr="Maín, un corazón alegre - Don Bosco Norte Argen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30" y="400050"/>
            <a:ext cx="3103069" cy="20382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3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CHIAVE DEL CUORE | Pia Società San Gaet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14206"/>
          <a:stretch/>
        </p:blipFill>
        <p:spPr bwMode="auto">
          <a:xfrm>
            <a:off x="-28575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46075" y="378510"/>
            <a:ext cx="4137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Zaupani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so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ključi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dóma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src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ljudi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.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Človek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doživlja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njeno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zaščito</a:t>
            </a:r>
            <a:r>
              <a:rPr lang="it-IT" sz="28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8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pomoč</a:t>
            </a:r>
            <a:r>
              <a:rPr lang="it-IT" sz="28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. </a:t>
            </a: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Monumento vivente di riconoscenza a Maria Ausiliatrice • Istituto Figlie di  Maria Ausiliatri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26249"/>
          <a:stretch/>
        </p:blipFill>
        <p:spPr bwMode="auto">
          <a:xfrm>
            <a:off x="4766389" y="2551462"/>
            <a:ext cx="2964022" cy="42017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48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8644" y="1034972"/>
            <a:ext cx="7519036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950"/>
              </a:spcAft>
            </a:pPr>
            <a:r>
              <a:rPr lang="it-IT" sz="32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Ime nove </a:t>
            </a:r>
            <a:r>
              <a:rPr lang="it-IT" sz="32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redovne</a:t>
            </a:r>
            <a:r>
              <a:rPr lang="it-IT" sz="32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družbe</a:t>
            </a:r>
            <a:r>
              <a:rPr lang="it-IT" sz="32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endParaRPr lang="sl-SI" sz="3200" dirty="0" smtClean="0">
              <a:solidFill>
                <a:srgbClr val="333333"/>
              </a:solidFill>
              <a:latin typeface="Merriweather"/>
              <a:ea typeface="Times New Roman" panose="02020603050405020304" pitchFamily="18" charset="0"/>
            </a:endParaRPr>
          </a:p>
          <a:p>
            <a:pPr algn="ctr">
              <a:spcAft>
                <a:spcPts val="1950"/>
              </a:spcAft>
            </a:pPr>
            <a:r>
              <a:rPr lang="it-IT" sz="32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simbol</a:t>
            </a: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identitete</a:t>
            </a:r>
            <a:r>
              <a:rPr lang="it-IT" sz="32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it-IT" sz="6600" dirty="0" err="1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hčere</a:t>
            </a:r>
            <a:r>
              <a:rPr lang="it-IT" sz="6600" dirty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 </a:t>
            </a:r>
            <a:r>
              <a:rPr lang="it-IT" sz="6600" dirty="0" err="1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Marije</a:t>
            </a:r>
            <a:r>
              <a:rPr lang="it-IT" sz="6600" dirty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 </a:t>
            </a:r>
            <a:r>
              <a:rPr lang="it-IT" sz="6600" dirty="0" err="1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Pomočnice</a:t>
            </a:r>
            <a:r>
              <a:rPr lang="it-IT" sz="6600" dirty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, </a:t>
            </a:r>
            <a:endParaRPr lang="it-IT" sz="6600" dirty="0" smtClean="0">
              <a:solidFill>
                <a:schemeClr val="tx2">
                  <a:lumMod val="75000"/>
                </a:schemeClr>
              </a:solidFill>
              <a:latin typeface="Birds of Paradise  Personal use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6600" dirty="0" err="1" smtClean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živ</a:t>
            </a:r>
            <a:r>
              <a:rPr lang="it-IT" sz="6600" dirty="0" smtClean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 </a:t>
            </a:r>
            <a:r>
              <a:rPr lang="it-IT" sz="6600" dirty="0" err="1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spomenik</a:t>
            </a:r>
            <a:r>
              <a:rPr lang="it-IT" sz="6600" dirty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 </a:t>
            </a:r>
            <a:r>
              <a:rPr lang="it-IT" sz="6600" dirty="0" err="1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hvaležnosti</a:t>
            </a:r>
            <a:r>
              <a:rPr lang="it-IT" sz="6600" dirty="0">
                <a:solidFill>
                  <a:schemeClr val="tx2">
                    <a:lumMod val="75000"/>
                  </a:schemeClr>
                </a:solidFill>
                <a:latin typeface="Birds of Paradise  Personal use" pitchFamily="2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82" name="Picture 10" descr="SDB) MARIA DOMENICA MAZZARELLO (1837-1881) | Famiglia Salesia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0"/>
          <a:stretch/>
        </p:blipFill>
        <p:spPr bwMode="auto">
          <a:xfrm>
            <a:off x="2932479" y="4571998"/>
            <a:ext cx="3592620" cy="22098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rum Romanarum: Basilica di Santa Maria Ausiliatri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1189575"/>
            <a:ext cx="4247837" cy="41040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24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gni giorno una Lode a Maria, 9 febbraio 2021. Madre dell'umanità  sofferente, prega per noi! - Papaboys 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53" y="0"/>
            <a:ext cx="12420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97380" y="4239230"/>
            <a:ext cx="8724900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Marijino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vzgojno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poslanstvo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neposredno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povezano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z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njenim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duhovnim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materinstvom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do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vsega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človeštva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.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Marija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kot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Mati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poklicana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, da v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nas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poraja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Sinovo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podobo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kar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najgloblja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identiteta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nam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jo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Oče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Kristusu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po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Svetem</a:t>
            </a:r>
            <a:r>
              <a:rPr lang="it-IT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Duhu</a:t>
            </a:r>
            <a:r>
              <a:rPr lang="it-IT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posredoval</a:t>
            </a:r>
            <a:r>
              <a:rPr lang="it-IT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erriweather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078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211315" y="80486"/>
            <a:ext cx="12403315" cy="6858001"/>
            <a:chOff x="-211315" y="0"/>
            <a:chExt cx="12403315" cy="6858001"/>
          </a:xfrm>
        </p:grpSpPr>
        <p:pic>
          <p:nvPicPr>
            <p:cNvPr id="3074" name="Picture 2" descr="IL CONSIGLIO GENERALE ELETTO AL CG24 – Figlie di Maria Ausiliatrice  Piemonte e Valle d'Aost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83" t="4625" r="1083" b="12438"/>
            <a:stretch/>
          </p:blipFill>
          <p:spPr bwMode="auto">
            <a:xfrm>
              <a:off x="-211315" y="0"/>
              <a:ext cx="1240331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9029700" y="5867401"/>
              <a:ext cx="2428875" cy="990600"/>
            </a:xfrm>
            <a:prstGeom prst="rect">
              <a:avLst/>
            </a:prstGeom>
            <a:solidFill>
              <a:srgbClr val="E4D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75847" y="80486"/>
            <a:ext cx="11701828" cy="1569660"/>
          </a:xfrm>
          <a:prstGeom prst="rect">
            <a:avLst/>
          </a:prstGeom>
          <a:solidFill>
            <a:srgbClr val="E4D1B0">
              <a:alpha val="56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5.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avgusta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se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vse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hčere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Marije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Pomočnice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(FMA)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čutijo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globoko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združene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z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vrhovno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Materjo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sestrami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vrhovnega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sveta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FMA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petih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celin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kot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družina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vsa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Marijina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Cerkvi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nadaljuje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ljubezen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don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Boska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Marije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Dominike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Mazzarello do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mladih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malih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ubogih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50" y="3873079"/>
            <a:ext cx="2473325" cy="1854994"/>
          </a:xfrm>
          <a:prstGeom prst="rect">
            <a:avLst/>
          </a:prstGeom>
        </p:spPr>
      </p:pic>
      <p:pic>
        <p:nvPicPr>
          <p:cNvPr id="3076" name="Picture 4" descr="Quanti sono i continenti? La risposta vi lascerà senza paro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5168201"/>
            <a:ext cx="2847975" cy="1689799"/>
          </a:xfrm>
          <a:prstGeom prst="rect">
            <a:avLst/>
          </a:prstGeom>
          <a:noFill/>
          <a:effectLst>
            <a:outerShdw blurRad="368300" dist="127000" dir="5400000" algn="ctr" rotWithShape="0">
              <a:srgbClr val="000000">
                <a:alpha val="5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loral circle frame clipart, gold | Free Vector - rawpixe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79" y="2984372"/>
            <a:ext cx="4270891" cy="4367657"/>
          </a:xfrm>
          <a:prstGeom prst="rect">
            <a:avLst/>
          </a:prstGeom>
          <a:noFill/>
          <a:effectLst>
            <a:outerShdw blurRad="50800" dist="38100" dir="2400000" algn="ctr" rotWithShape="0">
              <a:srgbClr val="00000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9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6 foto e immagini di Nardò - Getty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4"/>
          <a:stretch/>
        </p:blipFill>
        <p:spPr bwMode="auto">
          <a:xfrm>
            <a:off x="1305791" y="0"/>
            <a:ext cx="10886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810500" y="4410075"/>
            <a:ext cx="4381500" cy="800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810625" y="4579292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Freestyle Script" panose="030804020302050B0404" pitchFamily="66" charset="0"/>
              </a:rPr>
              <a:t>Suor Alba Vernazza fma</a:t>
            </a:r>
            <a:endParaRPr lang="it-IT" sz="24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76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'INDIRIZZO DI SALUTO DI SUOR PIERA CAVAGLIÀ, SEGRETARIA GENERALE FMA - 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2"/>
            <a:ext cx="12192000" cy="69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3637" y="205411"/>
            <a:ext cx="3562350" cy="6001643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400" dirty="0">
                <a:latin typeface="Merriweather"/>
                <a:ea typeface="Times New Roman" panose="02020603050405020304" pitchFamily="18" charset="0"/>
              </a:rPr>
              <a:t> 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5.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avgust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1</a:t>
            </a:r>
            <a:r>
              <a:rPr lang="sl-SI" sz="2400" dirty="0" smtClean="0">
                <a:latin typeface="Merriweather"/>
                <a:ea typeface="Times New Roman" panose="02020603050405020304" pitchFamily="18" charset="0"/>
              </a:rPr>
              <a:t>8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72 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je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datum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milosti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in je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dogodek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močnega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občestva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za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vse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hčere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Marije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Pomočnice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po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vsem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svetu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. V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pripravi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na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5.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avgust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2022, 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150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let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od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dneva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spomina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prihodnosti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dirty="0" err="1">
                <a:latin typeface="Merriweather"/>
                <a:ea typeface="Times New Roman" panose="02020603050405020304" pitchFamily="18" charset="0"/>
              </a:rPr>
              <a:t>hvaležnosti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zvestobe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dirty="0" err="1">
                <a:latin typeface="Merriweather"/>
                <a:ea typeface="Times New Roman" panose="02020603050405020304" pitchFamily="18" charset="0"/>
              </a:rPr>
              <a:t>nam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 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sestra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Piera Cavaglià,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nekdanja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vrhovna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tajnica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d</a:t>
            </a:r>
            <a:r>
              <a:rPr lang="it-IT" sz="2400" dirty="0" err="1">
                <a:latin typeface="Merriweather"/>
                <a:ea typeface="Times New Roman" panose="02020603050405020304" pitchFamily="18" charset="0"/>
              </a:rPr>
              <a:t>ružbe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hčera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latin typeface="Merriweather"/>
                <a:ea typeface="Times New Roman" panose="02020603050405020304" pitchFamily="18" charset="0"/>
              </a:rPr>
              <a:t>Marije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latin typeface="Merriweather"/>
                <a:ea typeface="Times New Roman" panose="02020603050405020304" pitchFamily="18" charset="0"/>
              </a:rPr>
              <a:t>Pomočnice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poda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svoje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Merriweather"/>
                <a:ea typeface="Times New Roman" panose="02020603050405020304" pitchFamily="18" charset="0"/>
              </a:rPr>
              <a:t>razmišljanje</a:t>
            </a:r>
            <a:r>
              <a:rPr lang="it-IT" sz="24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latin typeface="Merriweather"/>
                <a:ea typeface="Times New Roman" panose="02020603050405020304" pitchFamily="18" charset="0"/>
              </a:rPr>
              <a:t>ob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latin typeface="Merriweather"/>
                <a:ea typeface="Times New Roman" panose="02020603050405020304" pitchFamily="18" charset="0"/>
              </a:rPr>
              <a:t>tej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latin typeface="Merriweather"/>
                <a:ea typeface="Times New Roman" panose="02020603050405020304" pitchFamily="18" charset="0"/>
              </a:rPr>
              <a:t>obletnici</a:t>
            </a:r>
            <a:r>
              <a:rPr lang="it-IT" sz="2400" dirty="0">
                <a:latin typeface="Merriweather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9390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o ti scrivo, campagna social per non scordarsi di carta e penna - la  Repub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7884" cy="69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10306" y="651234"/>
            <a:ext cx="6928340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0"/>
              </a:spcAft>
            </a:pP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Spominjanje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–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odpreti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srce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za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upanje</a:t>
            </a:r>
            <a:endParaRPr lang="it-IT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zapisniku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ustanovitvi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družbe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stavek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preneha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vabiti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razm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išlj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anju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b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l-PL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Obstaja kopica okoliščin, ki kažejo na posebno Gospodovo </a:t>
            </a:r>
            <a:r>
              <a:rPr lang="it-IT" sz="3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naklo</a:t>
            </a:r>
            <a:r>
              <a:rPr lang="pl-PL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3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jen</a:t>
            </a:r>
            <a:r>
              <a:rPr lang="pl-PL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ost </a:t>
            </a:r>
            <a:r>
              <a:rPr lang="pl-PL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pl-PL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3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redovno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dru</a:t>
            </a:r>
            <a:r>
              <a:rPr lang="pl-PL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sl-SI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05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lla di Natale 21 dicembre, allineamento Giove Satur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2" b="27522"/>
          <a:stretch/>
        </p:blipFill>
        <p:spPr bwMode="auto">
          <a:xfrm>
            <a:off x="-82062" y="0"/>
            <a:ext cx="12603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982308" y="1121622"/>
            <a:ext cx="70807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Ta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spomin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postane "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zvezda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upanja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"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tudi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za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vsako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izmed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nas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ima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svojo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osebno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zgodbo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odrešenja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ta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mora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biti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njen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resnični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zaklad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jo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spominja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velike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stvari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ki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jih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storil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On 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našem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življenju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; to bo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vir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zaupanja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: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Njegovo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usmiljenje</a:t>
            </a:r>
            <a:r>
              <a:rPr lang="it-IT" sz="3200" dirty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3200" dirty="0" err="1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večno</a:t>
            </a:r>
            <a:r>
              <a:rPr lang="it-IT" sz="3200" dirty="0" smtClean="0">
                <a:solidFill>
                  <a:schemeClr val="bg1"/>
                </a:solidFill>
                <a:latin typeface="Merriweather"/>
                <a:ea typeface="Times New Roman" panose="02020603050405020304" pitchFamily="18" charset="0"/>
              </a:rPr>
              <a:t>.</a:t>
            </a:r>
            <a:endParaRPr lang="it-IT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54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38553" y="88527"/>
            <a:ext cx="11301047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0"/>
              </a:spcAft>
            </a:pP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Moč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korenin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950"/>
              </a:spcAft>
            </a:pP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naveličajmo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vračati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izviru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gasiti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žejo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svežem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obnovitvenem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izviru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karizme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izvir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je Mornese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kjer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zakoreninjena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naša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prihodnost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950"/>
              </a:spcAft>
            </a:pP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Če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nismo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dobro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ukoreninjene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tej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zemlji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ne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moremo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roditi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sadov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444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ivere Una Lettera A Un Amico - Fotografie stock e altre immagini di  Scrivere - Scrivere, Scrittura a mano, Lettera - Documento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" b="16401"/>
          <a:stretch/>
        </p:blipFill>
        <p:spPr bwMode="auto">
          <a:xfrm>
            <a:off x="0" y="-93786"/>
            <a:ext cx="12192000" cy="69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crivere Una Lettera A Un Amico - Fotografie stock e altre immagini di  Scrivere - Scrivere, Scrittura a mano, Lettera - Documento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72" b="49530"/>
          <a:stretch/>
        </p:blipFill>
        <p:spPr bwMode="auto">
          <a:xfrm>
            <a:off x="363416" y="2927142"/>
            <a:ext cx="6799384" cy="37856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4463" y="1254685"/>
            <a:ext cx="8182708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O </a:t>
            </a:r>
            <a:r>
              <a:rPr lang="it-IT" sz="32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tem</a:t>
            </a: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32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pisala</a:t>
            </a: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Mati </a:t>
            </a:r>
            <a:r>
              <a:rPr lang="it-IT" sz="32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Mazzarello </a:t>
            </a: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/>
            </a:r>
            <a:b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</a:br>
            <a:r>
              <a:rPr lang="it-IT" sz="32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sestri</a:t>
            </a: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Angeli </a:t>
            </a:r>
            <a:r>
              <a:rPr lang="it-IT" sz="32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Vallese, </a:t>
            </a:r>
            <a:r>
              <a:rPr lang="it-IT" sz="32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glede</a:t>
            </a: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sestre</a:t>
            </a: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 Vittorie </a:t>
            </a:r>
            <a:r>
              <a:rPr lang="it-IT" sz="3200" dirty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Cantù</a:t>
            </a:r>
            <a:r>
              <a:rPr lang="it-IT" sz="3200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950"/>
              </a:spcAft>
            </a:pP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it-IT" i="1" dirty="0" smtClean="0">
                <a:solidFill>
                  <a:srgbClr val="333333"/>
                </a:solidFill>
                <a:latin typeface="Merriweather"/>
                <a:ea typeface="Times New Roman" panose="02020603050405020304" pitchFamily="18" charset="0"/>
              </a:rPr>
              <a:t>“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S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sestro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Vittorio morate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imeti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potrpljenje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ter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ji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po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malem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posredovati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duha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n</a:t>
            </a:r>
            <a:r>
              <a:rPr lang="it-IT" sz="3600" i="1" dirty="0" err="1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aše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Kongregacije</a:t>
            </a:r>
            <a:r>
              <a:rPr lang="it-IT" sz="3600" i="1" dirty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. 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Ni si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ga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mogla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pridobiti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,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saj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je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bila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premalo</a:t>
            </a:r>
            <a:r>
              <a:rPr lang="it-IT" sz="3600" i="1" dirty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č</a:t>
            </a:r>
            <a:r>
              <a:rPr lang="it-IT" sz="3600" i="1" dirty="0" err="1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asa</a:t>
            </a:r>
            <a:r>
              <a:rPr lang="it-IT" sz="3600" i="1" dirty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v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Morneseju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.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Zdi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se mi, da bo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dobro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uspela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,</a:t>
            </a:r>
            <a:r>
              <a:rPr lang="it-IT" sz="3600" b="1" i="1" dirty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2800" i="1" dirty="0" err="1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č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e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boste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znali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z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njo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prav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postopati</a:t>
            </a:r>
            <a:r>
              <a:rPr lang="it-IT" sz="3600" i="1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”</a:t>
            </a:r>
            <a:r>
              <a:rPr lang="it-IT" sz="3600" dirty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 </a:t>
            </a:r>
            <a:r>
              <a:rPr lang="it-IT" sz="3600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(</a:t>
            </a:r>
            <a:r>
              <a:rPr lang="it-IT" sz="3600" dirty="0" err="1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Pismo</a:t>
            </a:r>
            <a:r>
              <a:rPr lang="it-IT" sz="3600" dirty="0" smtClean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 </a:t>
            </a:r>
            <a:r>
              <a:rPr lang="it-IT" sz="3600" dirty="0">
                <a:solidFill>
                  <a:srgbClr val="333333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25,3).</a:t>
            </a:r>
            <a:endParaRPr lang="it-IT" sz="3600" dirty="0">
              <a:effectLst/>
              <a:latin typeface="Brush Script MT" panose="030608020404060703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9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CC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873261" y="45859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Smisel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našega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življenja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njegove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rodovitnosti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je v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tem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da "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ostanemo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povezani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trto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", da bi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obrodili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sad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4000" dirty="0" smtClean="0">
              <a:solidFill>
                <a:srgbClr val="333333"/>
              </a:solidFill>
              <a:latin typeface="Merriweath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0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Sadovi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naj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jih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Družba</a:t>
            </a:r>
            <a:r>
              <a:rPr lang="it-IT" sz="40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obrodila</a:t>
            </a:r>
            <a:r>
              <a:rPr lang="it-IT" sz="40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4000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imajo</a:t>
            </a:r>
            <a:r>
              <a:rPr lang="it-IT" sz="40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pečat</a:t>
            </a:r>
            <a:r>
              <a:rPr lang="it-IT" sz="4000" dirty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i="1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4000" b="1" i="1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morneškega</a:t>
            </a:r>
            <a:r>
              <a:rPr lang="it-IT" sz="4000" b="1" i="1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i="1" dirty="0" err="1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duha</a:t>
            </a:r>
            <a:r>
              <a:rPr lang="it-IT" sz="4000" b="1" i="1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it-IT" sz="4000" dirty="0" smtClean="0">
                <a:solidFill>
                  <a:srgbClr val="333333"/>
                </a:solidFill>
                <a:latin typeface="Merriweathe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0"/>
            <a:ext cx="5571729" cy="3675917"/>
          </a:xfrm>
          <a:prstGeom prst="rect">
            <a:avLst/>
          </a:prstGeom>
        </p:spPr>
      </p:pic>
      <p:pic>
        <p:nvPicPr>
          <p:cNvPr id="5124" name="Picture 4" descr="Timbro neutro &quot;Cuore&quot; 25 mm in metallo per ceralacca – La Bottega delle  Idee - Rim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816"/>
            <a:ext cx="5076092" cy="50760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ralcio d'uva – La Fosi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75" y="3889252"/>
            <a:ext cx="2014050" cy="2014050"/>
          </a:xfrm>
          <a:prstGeom prst="rect">
            <a:avLst/>
          </a:prstGeom>
          <a:noFill/>
          <a:effectLst>
            <a:outerShdw blurRad="127000" dist="508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8803" r="192" b="4349"/>
          <a:stretch/>
        </p:blipFill>
        <p:spPr>
          <a:xfrm>
            <a:off x="23446" y="0"/>
            <a:ext cx="12168554" cy="696350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4800" y="4087560"/>
            <a:ext cx="116058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it-IT" sz="2800" dirty="0">
                <a:latin typeface="Merriweather"/>
                <a:ea typeface="Times New Roman" panose="02020603050405020304" pitchFamily="18" charset="0"/>
              </a:rPr>
              <a:t>Ne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glede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na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to,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kateremu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narodu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pripadamo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koliko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smo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stari,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kakšna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služba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nam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je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zaupana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vemo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, da se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moramo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nenehno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"</a:t>
            </a:r>
            <a:r>
              <a:rPr lang="it-IT" sz="2800" b="1" dirty="0" err="1">
                <a:latin typeface="Merriweather"/>
                <a:ea typeface="Times New Roman" panose="02020603050405020304" pitchFamily="18" charset="0"/>
              </a:rPr>
              <a:t>vračati</a:t>
            </a:r>
            <a:r>
              <a:rPr lang="it-IT" sz="2800" b="1" dirty="0">
                <a:latin typeface="Merriweather"/>
                <a:ea typeface="Times New Roman" panose="02020603050405020304" pitchFamily="18" charset="0"/>
              </a:rPr>
              <a:t> v Mornese"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smtClean="0">
                <a:latin typeface="Merriweather"/>
                <a:ea typeface="Times New Roman" panose="02020603050405020304" pitchFamily="18" charset="0"/>
              </a:rPr>
              <a:t>se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zrcaliti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v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pristni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Merriweather"/>
                <a:ea typeface="Times New Roman" panose="02020603050405020304" pitchFamily="18" charset="0"/>
              </a:rPr>
              <a:t>svetosti</a:t>
            </a:r>
            <a:r>
              <a:rPr lang="it-IT" sz="28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Merriweather"/>
                <a:ea typeface="Times New Roman" panose="02020603050405020304" pitchFamily="18" charset="0"/>
              </a:rPr>
              <a:t>matere</a:t>
            </a:r>
            <a:r>
              <a:rPr lang="it-IT" sz="28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Mazzarello in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številnih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sester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.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Bolj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ko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zvesto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živimo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konstitucije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,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bolj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živimo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in </a:t>
            </a:r>
            <a:r>
              <a:rPr lang="it-IT" sz="2800" dirty="0" err="1">
                <a:latin typeface="Merriweather"/>
                <a:ea typeface="Times New Roman" panose="02020603050405020304" pitchFamily="18" charset="0"/>
              </a:rPr>
              <a:t>pričujemo</a:t>
            </a:r>
            <a:r>
              <a:rPr lang="it-IT" sz="2800" dirty="0">
                <a:latin typeface="Merriweather"/>
                <a:ea typeface="Times New Roman" panose="02020603050405020304" pitchFamily="18" charset="0"/>
              </a:rPr>
              <a:t> o </a:t>
            </a:r>
            <a:r>
              <a:rPr lang="it-IT" sz="2800" dirty="0" smtClean="0">
                <a:latin typeface="Merriweather"/>
                <a:ea typeface="Times New Roman" panose="02020603050405020304" pitchFamily="18" charset="0"/>
              </a:rPr>
              <a:t>“</a:t>
            </a:r>
            <a:r>
              <a:rPr lang="it-IT" sz="2800" dirty="0" err="1" smtClean="0">
                <a:latin typeface="Merriweather"/>
                <a:ea typeface="Times New Roman" panose="02020603050405020304" pitchFamily="18" charset="0"/>
              </a:rPr>
              <a:t>morneškem</a:t>
            </a:r>
            <a:r>
              <a:rPr lang="it-IT" sz="2800" dirty="0" smtClean="0">
                <a:latin typeface="Merriweather"/>
                <a:ea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Merriweather"/>
                <a:ea typeface="Times New Roman" panose="02020603050405020304" pitchFamily="18" charset="0"/>
              </a:rPr>
              <a:t>duhu</a:t>
            </a:r>
            <a:r>
              <a:rPr lang="it-IT" sz="2800" dirty="0" smtClean="0">
                <a:latin typeface="Merriweather"/>
                <a:ea typeface="Times New Roman" panose="02020603050405020304" pitchFamily="18" charset="0"/>
              </a:rPr>
              <a:t>”. 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Perchè &quot;Mornese&quot; - Associazione Mornese - Liguria O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37" y="372280"/>
            <a:ext cx="7381875" cy="2324101"/>
          </a:xfrm>
          <a:prstGeom prst="rect">
            <a:avLst/>
          </a:prstGeom>
          <a:noFill/>
          <a:effectLst>
            <a:outerShdw blurRad="152400" dist="76200" dir="180000" sx="92000" sy="92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4161692" y="2694521"/>
            <a:ext cx="185224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50800" dir="2580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 flipV="1">
            <a:off x="6154615" y="2694521"/>
            <a:ext cx="4940790" cy="1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76200" dir="288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S. Maria Domenica Mazzarello - Scopri tutto - Oma Trieste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4" t="239" r="738" b="-239"/>
          <a:stretch/>
        </p:blipFill>
        <p:spPr bwMode="auto">
          <a:xfrm>
            <a:off x="1215825" y="-96643"/>
            <a:ext cx="2736439" cy="402278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87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951</Words>
  <Application>Microsoft Office PowerPoint</Application>
  <PresentationFormat>Po meri</PresentationFormat>
  <Paragraphs>55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27" baseType="lpstr">
      <vt:lpstr>Tema di Office</vt:lpstr>
      <vt:lpstr>PANORAMAS.  Les Meilleurs   points de vue   du Monde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Sr. Alba</dc:creator>
  <cp:lastModifiedBy>Sestre</cp:lastModifiedBy>
  <cp:revision>89</cp:revision>
  <dcterms:created xsi:type="dcterms:W3CDTF">2022-08-02T09:52:54Z</dcterms:created>
  <dcterms:modified xsi:type="dcterms:W3CDTF">2022-08-05T07:56:40Z</dcterms:modified>
</cp:coreProperties>
</file>